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Source Serif 4 Semi Bold"/>
      <p:regular r:id="rId17"/>
    </p:embeddedFont>
    <p:embeddedFont>
      <p:font typeface="Source Serif 4 Semi Bold"/>
      <p:regular r:id="rId18"/>
    </p:embeddedFont>
    <p:embeddedFont>
      <p:font typeface="Source Serif 4 Semi Bold"/>
      <p:regular r:id="rId19"/>
    </p:embeddedFont>
    <p:embeddedFont>
      <p:font typeface="Source Serif 4 Semi Bold"/>
      <p:regular r:id="rId20"/>
    </p:embeddedFont>
    <p:embeddedFont>
      <p:font typeface="Source Sans 3"/>
      <p:regular r:id="rId21"/>
    </p:embeddedFont>
    <p:embeddedFont>
      <p:font typeface="Source Sans 3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svg"/><Relationship Id="rId3" Type="http://schemas.openxmlformats.org/officeDocument/2006/relationships/image" Target="../media/image-10-3.png"/><Relationship Id="rId4" Type="http://schemas.openxmlformats.org/officeDocument/2006/relationships/image" Target="../media/image-10-4.png"/><Relationship Id="rId5" Type="http://schemas.openxmlformats.org/officeDocument/2006/relationships/image" Target="../media/image-10-5.png"/><Relationship Id="rId6" Type="http://schemas.openxmlformats.org/officeDocument/2006/relationships/slideLayout" Target="../slideLayouts/slideLayout11.xml"/><Relationship Id="rId7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slideLayout" Target="../slideLayouts/slideLayout4.xml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svg"/><Relationship Id="rId4" Type="http://schemas.openxmlformats.org/officeDocument/2006/relationships/image" Target="../media/image-4-4.png"/><Relationship Id="rId5" Type="http://schemas.openxmlformats.org/officeDocument/2006/relationships/image" Target="../media/image-4-5.svg"/><Relationship Id="rId6" Type="http://schemas.openxmlformats.org/officeDocument/2006/relationships/image" Target="../media/image-4-6.png"/><Relationship Id="rId7" Type="http://schemas.openxmlformats.org/officeDocument/2006/relationships/image" Target="../media/image-4-7.svg"/><Relationship Id="rId8" Type="http://schemas.openxmlformats.org/officeDocument/2006/relationships/image" Target="../media/image-4-8.png"/><Relationship Id="rId9" Type="http://schemas.openxmlformats.org/officeDocument/2006/relationships/image" Target="../media/image-4-9.svg"/><Relationship Id="rId10" Type="http://schemas.openxmlformats.org/officeDocument/2006/relationships/image" Target="../media/image-4-10.png"/><Relationship Id="rId11" Type="http://schemas.openxmlformats.org/officeDocument/2006/relationships/image" Target="../media/image-4-11.svg"/><Relationship Id="rId12" Type="http://schemas.openxmlformats.org/officeDocument/2006/relationships/slideLayout" Target="../slideLayouts/slideLayout5.xml"/><Relationship Id="rId1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2848213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Customer Shopping Behavior Analysis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4615220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Analyzing 3,900 customer transactions to uncover patterns that drive revenue growth, retention, and strategic decision-making.</a:t>
            </a:r>
            <a:endParaRPr lang="en-US" sz="18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837724" y="1443990"/>
            <a:ext cx="2233732" cy="449818"/>
          </a:xfrm>
          <a:prstGeom prst="roundRect">
            <a:avLst>
              <a:gd name="adj" fmla="val 17881"/>
            </a:avLst>
          </a:prstGeom>
          <a:solidFill>
            <a:srgbClr val="F0D4F7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981313" y="1573173"/>
            <a:ext cx="191453" cy="19145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268492" y="1515785"/>
            <a:ext cx="1659374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RECOMMENDATIONS</a:t>
            </a:r>
            <a:endParaRPr lang="en-US" sz="1500" dirty="0"/>
          </a:p>
        </p:txBody>
      </p:sp>
      <p:sp>
        <p:nvSpPr>
          <p:cNvPr id="5" name="Text 2"/>
          <p:cNvSpPr/>
          <p:nvPr/>
        </p:nvSpPr>
        <p:spPr>
          <a:xfrm>
            <a:off x="837724" y="1989534"/>
            <a:ext cx="710946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Strategic Business Actions</a:t>
            </a:r>
            <a:endParaRPr lang="en-US" sz="44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724" y="3052524"/>
            <a:ext cx="4318278" cy="95750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077039" y="4249341"/>
            <a:ext cx="3450193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Strengthen Subscriptions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1077039" y="4744879"/>
            <a:ext cx="3839647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Enhance benefits to boost 27% subscription rate and increase lifetime value</a:t>
            </a:r>
            <a:endParaRPr lang="en-US" sz="18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6002" y="3052524"/>
            <a:ext cx="4318278" cy="95750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5395317" y="424934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Loyalty Programs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5395317" y="4744879"/>
            <a:ext cx="383964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Target 3,116 loyal customers with rewards to maximize retention</a:t>
            </a:r>
            <a:endParaRPr lang="en-US" sz="18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74279" y="3052524"/>
            <a:ext cx="4318278" cy="957501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9713595" y="424934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Optimize Discounts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9713595" y="4744879"/>
            <a:ext cx="383964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Focus promotions on high-revenue categories and top-rated products</a:t>
            </a:r>
            <a:endParaRPr lang="en-US" sz="1850" dirty="0"/>
          </a:p>
        </p:txBody>
      </p:sp>
      <p:sp>
        <p:nvSpPr>
          <p:cNvPr id="15" name="Text 9"/>
          <p:cNvSpPr/>
          <p:nvPr/>
        </p:nvSpPr>
        <p:spPr>
          <a:xfrm>
            <a:off x="837724" y="6402467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Tools Used: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Python (Pandas, NumPy), PostgreSQL, Power BI</a:t>
            </a:r>
            <a:endParaRPr lang="en-US" sz="18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837724" y="2241233"/>
            <a:ext cx="1898333" cy="449818"/>
          </a:xfrm>
          <a:prstGeom prst="roundRect">
            <a:avLst>
              <a:gd name="adj" fmla="val 17881"/>
            </a:avLst>
          </a:prstGeom>
          <a:solidFill>
            <a:srgbClr val="F0D4F7"/>
          </a:solidFill>
          <a:ln/>
        </p:spPr>
      </p:sp>
      <p:sp>
        <p:nvSpPr>
          <p:cNvPr id="3" name="Text 1"/>
          <p:cNvSpPr/>
          <p:nvPr/>
        </p:nvSpPr>
        <p:spPr>
          <a:xfrm>
            <a:off x="981313" y="2313027"/>
            <a:ext cx="1611154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PROJECT OVERVIEW</a:t>
            </a:r>
            <a:endParaRPr lang="en-US" sz="1500" dirty="0"/>
          </a:p>
        </p:txBody>
      </p:sp>
      <p:sp>
        <p:nvSpPr>
          <p:cNvPr id="4" name="Text 2"/>
          <p:cNvSpPr/>
          <p:nvPr/>
        </p:nvSpPr>
        <p:spPr>
          <a:xfrm>
            <a:off x="837724" y="2786777"/>
            <a:ext cx="7942421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Project Objective &amp; Approach</a:t>
            </a:r>
            <a:endParaRPr lang="en-US" sz="4400" dirty="0"/>
          </a:p>
        </p:txBody>
      </p:sp>
      <p:sp>
        <p:nvSpPr>
          <p:cNvPr id="5" name="Shape 3"/>
          <p:cNvSpPr/>
          <p:nvPr/>
        </p:nvSpPr>
        <p:spPr>
          <a:xfrm>
            <a:off x="837724" y="3849767"/>
            <a:ext cx="4158734" cy="2138482"/>
          </a:xfrm>
          <a:prstGeom prst="roundRect">
            <a:avLst>
              <a:gd name="adj" fmla="val 4701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1084659" y="409670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Business Goal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1084659" y="4592241"/>
            <a:ext cx="366486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Identify patterns supporting revenue growth, customer retention, and product performance optimization.</a:t>
            </a:r>
            <a:endParaRPr lang="en-US" sz="1850" dirty="0"/>
          </a:p>
        </p:txBody>
      </p:sp>
      <p:sp>
        <p:nvSpPr>
          <p:cNvPr id="8" name="Shape 6"/>
          <p:cNvSpPr/>
          <p:nvPr/>
        </p:nvSpPr>
        <p:spPr>
          <a:xfrm>
            <a:off x="5235773" y="3849767"/>
            <a:ext cx="4158734" cy="2138482"/>
          </a:xfrm>
          <a:prstGeom prst="roundRect">
            <a:avLst>
              <a:gd name="adj" fmla="val 4701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5482709" y="409670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Analytics Workflow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482709" y="4592241"/>
            <a:ext cx="366486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Real-world simulation: clean raw data, analyze with SQL, visualize insights for stakeholders.</a:t>
            </a:r>
            <a:endParaRPr lang="en-US" sz="1850" dirty="0"/>
          </a:p>
        </p:txBody>
      </p:sp>
      <p:sp>
        <p:nvSpPr>
          <p:cNvPr id="11" name="Shape 9"/>
          <p:cNvSpPr/>
          <p:nvPr/>
        </p:nvSpPr>
        <p:spPr>
          <a:xfrm>
            <a:off x="9633823" y="3849767"/>
            <a:ext cx="4158853" cy="2138482"/>
          </a:xfrm>
          <a:prstGeom prst="roundRect">
            <a:avLst>
              <a:gd name="adj" fmla="val 4701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9880759" y="409670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Dataset Scope</a:t>
            </a:r>
            <a:endParaRPr lang="en-US" sz="2200" dirty="0"/>
          </a:p>
        </p:txBody>
      </p:sp>
      <p:sp>
        <p:nvSpPr>
          <p:cNvPr id="13" name="Text 11"/>
          <p:cNvSpPr/>
          <p:nvPr/>
        </p:nvSpPr>
        <p:spPr>
          <a:xfrm>
            <a:off x="9880759" y="4592241"/>
            <a:ext cx="3664982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3,900 transactions across 18 features including customer attributes, purchases, and behavior.</a:t>
            </a: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22484" y="682347"/>
            <a:ext cx="5529977" cy="6912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5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Dataset Structure</a:t>
            </a:r>
            <a:endParaRPr lang="en-US" sz="43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2484" y="2298859"/>
            <a:ext cx="8239839" cy="466915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9643348" y="1950482"/>
            <a:ext cx="2764988" cy="345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Key Data Categories</a:t>
            </a:r>
            <a:endParaRPr lang="en-US" sz="2150" dirty="0"/>
          </a:p>
        </p:txBody>
      </p:sp>
      <p:sp>
        <p:nvSpPr>
          <p:cNvPr id="5" name="Text 2"/>
          <p:cNvSpPr/>
          <p:nvPr/>
        </p:nvSpPr>
        <p:spPr>
          <a:xfrm>
            <a:off x="9643348" y="2526744"/>
            <a:ext cx="4172188" cy="26083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900"/>
              </a:lnSpc>
              <a:buSzPct val="100000"/>
              <a:buChar char="•"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Customer Attributes: Age, Gender, Location, Subscription Status</a:t>
            </a:r>
            <a:endParaRPr lang="en-US" sz="1850" dirty="0"/>
          </a:p>
          <a:p>
            <a:pPr algn="l" marL="342900" indent="-342900">
              <a:lnSpc>
                <a:spcPts val="2900"/>
              </a:lnSpc>
              <a:buSzPct val="100000"/>
              <a:buChar char="•"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Purchase Details: Item, Category, Amount, Season</a:t>
            </a:r>
            <a:endParaRPr lang="en-US" sz="1850" dirty="0"/>
          </a:p>
          <a:p>
            <a:pPr algn="l" marL="342900" indent="-342900">
              <a:lnSpc>
                <a:spcPts val="2900"/>
              </a:lnSpc>
              <a:buSzPct val="100000"/>
              <a:buChar char="•"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Behavioral Indicators: Previous Purchases, Discounts, Shipping, Reviews</a:t>
            </a:r>
            <a:endParaRPr lang="en-US" sz="1850" dirty="0"/>
          </a:p>
        </p:txBody>
      </p:sp>
      <p:sp>
        <p:nvSpPr>
          <p:cNvPr id="6" name="Shape 3"/>
          <p:cNvSpPr/>
          <p:nvPr/>
        </p:nvSpPr>
        <p:spPr>
          <a:xfrm>
            <a:off x="9643348" y="5394691"/>
            <a:ext cx="4172188" cy="1732121"/>
          </a:xfrm>
          <a:prstGeom prst="roundRect">
            <a:avLst>
              <a:gd name="adj" fmla="val 5699"/>
            </a:avLst>
          </a:prstGeom>
          <a:solidFill>
            <a:srgbClr val="E8BEF4"/>
          </a:solidFill>
          <a:ln/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8258" y="5741758"/>
            <a:ext cx="293727" cy="23491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0406896" y="5684132"/>
            <a:ext cx="3173730" cy="11176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Minor missing values in Review Rating column required standardization for analysis.</a:t>
            </a:r>
            <a:endParaRPr lang="en-US" sz="18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59500" y="596741"/>
            <a:ext cx="1701522" cy="409932"/>
          </a:xfrm>
          <a:prstGeom prst="roundRect">
            <a:avLst>
              <a:gd name="adj" fmla="val 17787"/>
            </a:avLst>
          </a:prstGeom>
          <a:noFill/>
          <a:ln w="7620">
            <a:solidFill>
              <a:srgbClr val="BE49DF"/>
            </a:solidFill>
            <a:prstDash val="solid"/>
          </a:ln>
        </p:spPr>
      </p:sp>
      <p:sp>
        <p:nvSpPr>
          <p:cNvPr id="3" name="Text 1"/>
          <p:cNvSpPr/>
          <p:nvPr/>
        </p:nvSpPr>
        <p:spPr>
          <a:xfrm>
            <a:off x="897255" y="669369"/>
            <a:ext cx="1426012" cy="2646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350" dirty="0">
                <a:solidFill>
                  <a:srgbClr val="BE49D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DATA PREPARATION</a:t>
            </a:r>
            <a:endParaRPr lang="en-US" sz="1350" dirty="0"/>
          </a:p>
        </p:txBody>
      </p:sp>
      <p:sp>
        <p:nvSpPr>
          <p:cNvPr id="4" name="Text 2"/>
          <p:cNvSpPr/>
          <p:nvPr/>
        </p:nvSpPr>
        <p:spPr>
          <a:xfrm>
            <a:off x="759500" y="1085255"/>
            <a:ext cx="7037784" cy="6382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00"/>
              </a:lnSpc>
              <a:buNone/>
            </a:pPr>
            <a:r>
              <a:rPr lang="en-US" sz="400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Feature Engineering Process</a:t>
            </a:r>
            <a:endParaRPr lang="en-US" sz="400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69407" y="2018586"/>
            <a:ext cx="12691467" cy="4762381"/>
          </a:xfrm>
          <a:prstGeom prst="rect">
            <a:avLst/>
          </a:prstGeom>
        </p:spPr>
      </p:pic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808022" y="3231649"/>
            <a:ext cx="655561" cy="65556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1223959" y="5462399"/>
            <a:ext cx="1914237" cy="6936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55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Database Export</a:t>
            </a:r>
            <a:endParaRPr lang="en-US" sz="125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408056" y="3232878"/>
            <a:ext cx="655560" cy="655560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8811497" y="5462399"/>
            <a:ext cx="1914236" cy="6936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55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Engineer Features</a:t>
            </a:r>
            <a:endParaRPr lang="en-US" sz="12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008705" y="3232878"/>
            <a:ext cx="655560" cy="65556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412145" y="5462399"/>
            <a:ext cx="1914236" cy="6936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55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Standardize Columns</a:t>
            </a:r>
            <a:endParaRPr lang="en-US" sz="1250" dirty="0"/>
          </a:p>
        </p:txBody>
      </p:sp>
      <p:pic>
        <p:nvPicPr>
          <p:cNvPr id="12" name="Image 4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609354" y="3232878"/>
            <a:ext cx="655561" cy="655560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4012794" y="5288880"/>
            <a:ext cx="1914237" cy="10404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55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Handle Missing Values</a:t>
            </a:r>
            <a:endParaRPr lang="en-US" sz="1250" dirty="0"/>
          </a:p>
        </p:txBody>
      </p:sp>
      <p:pic>
        <p:nvPicPr>
          <p:cNvPr id="14" name="Image 5" descr="preencoded.png">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196892" y="3232878"/>
            <a:ext cx="655560" cy="655560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1560998" y="5462399"/>
            <a:ext cx="1914236" cy="6936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55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Load &amp; Explore</a:t>
            </a:r>
            <a:endParaRPr lang="en-US" sz="1250" dirty="0"/>
          </a:p>
        </p:txBody>
      </p:sp>
      <p:sp>
        <p:nvSpPr>
          <p:cNvPr id="16" name="Text 8"/>
          <p:cNvSpPr/>
          <p:nvPr/>
        </p:nvSpPr>
        <p:spPr>
          <a:xfrm>
            <a:off x="759500" y="7002185"/>
            <a:ext cx="13111401" cy="6619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Python-based cleaning in Jupyter Notebook ensured analysis-ready data. Key engineered features included Age Group segmentation and Purchase Frequency conversion to numeric values.</a:t>
            </a:r>
            <a:endParaRPr lang="en-US" sz="17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989296"/>
            <a:ext cx="6022538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SQL Business Analysis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172063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Cleaned dataset loaded into PostgreSQL for enterprise-level analysis, answering 10 critical business questions.</a:t>
            </a:r>
            <a:endParaRPr lang="en-US" sz="1850" dirty="0"/>
          </a:p>
        </p:txBody>
      </p:sp>
      <p:sp>
        <p:nvSpPr>
          <p:cNvPr id="4" name="Text 2"/>
          <p:cNvSpPr/>
          <p:nvPr/>
        </p:nvSpPr>
        <p:spPr>
          <a:xfrm>
            <a:off x="837724" y="3824288"/>
            <a:ext cx="239316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erif 4 Light" pitchFamily="34" charset="0"/>
                <a:ea typeface="Source Serif 4 Light" pitchFamily="34" charset="-122"/>
                <a:cs typeface="Source Serif 4 Light" pitchFamily="34" charset="-120"/>
              </a:rPr>
              <a:t>01</a:t>
            </a:r>
            <a:endParaRPr lang="en-US" sz="1850" dirty="0"/>
          </a:p>
        </p:txBody>
      </p:sp>
      <p:sp>
        <p:nvSpPr>
          <p:cNvPr id="5" name="Shape 3"/>
          <p:cNvSpPr/>
          <p:nvPr/>
        </p:nvSpPr>
        <p:spPr>
          <a:xfrm>
            <a:off x="837724" y="4200644"/>
            <a:ext cx="4158734" cy="30480"/>
          </a:xfrm>
          <a:prstGeom prst="rect">
            <a:avLst/>
          </a:prstGeom>
          <a:solidFill>
            <a:srgbClr val="BE49DF"/>
          </a:solidFill>
          <a:ln/>
        </p:spPr>
      </p:sp>
      <p:sp>
        <p:nvSpPr>
          <p:cNvPr id="6" name="Text 4"/>
          <p:cNvSpPr/>
          <p:nvPr/>
        </p:nvSpPr>
        <p:spPr>
          <a:xfrm>
            <a:off x="837724" y="438126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Revenue by Gender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5235773" y="3824288"/>
            <a:ext cx="239316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erif 4 Light" pitchFamily="34" charset="0"/>
                <a:ea typeface="Source Serif 4 Light" pitchFamily="34" charset="-122"/>
                <a:cs typeface="Source Serif 4 Light" pitchFamily="34" charset="-120"/>
              </a:rPr>
              <a:t>02</a:t>
            </a:r>
            <a:endParaRPr lang="en-US" sz="1850" dirty="0"/>
          </a:p>
        </p:txBody>
      </p:sp>
      <p:sp>
        <p:nvSpPr>
          <p:cNvPr id="8" name="Shape 6"/>
          <p:cNvSpPr/>
          <p:nvPr/>
        </p:nvSpPr>
        <p:spPr>
          <a:xfrm>
            <a:off x="5235773" y="4200644"/>
            <a:ext cx="4158734" cy="30480"/>
          </a:xfrm>
          <a:prstGeom prst="rect">
            <a:avLst/>
          </a:prstGeom>
          <a:solidFill>
            <a:srgbClr val="BE49DF"/>
          </a:solidFill>
          <a:ln/>
        </p:spPr>
      </p:sp>
      <p:sp>
        <p:nvSpPr>
          <p:cNvPr id="9" name="Text 7"/>
          <p:cNvSpPr/>
          <p:nvPr/>
        </p:nvSpPr>
        <p:spPr>
          <a:xfrm>
            <a:off x="5235773" y="4381262"/>
            <a:ext cx="413956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High-Spending Discount Users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9633823" y="3824288"/>
            <a:ext cx="239316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erif 4 Light" pitchFamily="34" charset="0"/>
                <a:ea typeface="Source Serif 4 Light" pitchFamily="34" charset="-122"/>
                <a:cs typeface="Source Serif 4 Light" pitchFamily="34" charset="-120"/>
              </a:rPr>
              <a:t>03</a:t>
            </a:r>
            <a:endParaRPr lang="en-US" sz="1850" dirty="0"/>
          </a:p>
        </p:txBody>
      </p:sp>
      <p:sp>
        <p:nvSpPr>
          <p:cNvPr id="11" name="Shape 9"/>
          <p:cNvSpPr/>
          <p:nvPr/>
        </p:nvSpPr>
        <p:spPr>
          <a:xfrm>
            <a:off x="9633823" y="4200644"/>
            <a:ext cx="4158853" cy="30480"/>
          </a:xfrm>
          <a:prstGeom prst="rect">
            <a:avLst/>
          </a:prstGeom>
          <a:solidFill>
            <a:srgbClr val="BE49DF"/>
          </a:solidFill>
          <a:ln/>
        </p:spPr>
      </p:sp>
      <p:sp>
        <p:nvSpPr>
          <p:cNvPr id="12" name="Text 10"/>
          <p:cNvSpPr/>
          <p:nvPr/>
        </p:nvSpPr>
        <p:spPr>
          <a:xfrm>
            <a:off x="9633823" y="438126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Top-Rated Products</a:t>
            </a:r>
            <a:endParaRPr lang="en-US" sz="2200" dirty="0"/>
          </a:p>
        </p:txBody>
      </p:sp>
      <p:sp>
        <p:nvSpPr>
          <p:cNvPr id="13" name="Text 11"/>
          <p:cNvSpPr/>
          <p:nvPr/>
        </p:nvSpPr>
        <p:spPr>
          <a:xfrm>
            <a:off x="837724" y="5151953"/>
            <a:ext cx="239316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erif 4 Light" pitchFamily="34" charset="0"/>
                <a:ea typeface="Source Serif 4 Light" pitchFamily="34" charset="-122"/>
                <a:cs typeface="Source Serif 4 Light" pitchFamily="34" charset="-120"/>
              </a:rPr>
              <a:t>04</a:t>
            </a:r>
            <a:endParaRPr lang="en-US" sz="1850" dirty="0"/>
          </a:p>
        </p:txBody>
      </p:sp>
      <p:sp>
        <p:nvSpPr>
          <p:cNvPr id="14" name="Shape 12"/>
          <p:cNvSpPr/>
          <p:nvPr/>
        </p:nvSpPr>
        <p:spPr>
          <a:xfrm>
            <a:off x="837724" y="5528310"/>
            <a:ext cx="6357818" cy="30480"/>
          </a:xfrm>
          <a:prstGeom prst="rect">
            <a:avLst/>
          </a:prstGeom>
          <a:solidFill>
            <a:srgbClr val="BE49DF"/>
          </a:solidFill>
          <a:ln/>
        </p:spPr>
      </p:sp>
      <p:sp>
        <p:nvSpPr>
          <p:cNvPr id="15" name="Text 13"/>
          <p:cNvSpPr/>
          <p:nvPr/>
        </p:nvSpPr>
        <p:spPr>
          <a:xfrm>
            <a:off x="837724" y="5708928"/>
            <a:ext cx="3465433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Shipping Impact Analysis</a:t>
            </a:r>
            <a:endParaRPr lang="en-US" sz="2200" dirty="0"/>
          </a:p>
        </p:txBody>
      </p:sp>
      <p:sp>
        <p:nvSpPr>
          <p:cNvPr id="16" name="Text 14"/>
          <p:cNvSpPr/>
          <p:nvPr/>
        </p:nvSpPr>
        <p:spPr>
          <a:xfrm>
            <a:off x="7434858" y="5151953"/>
            <a:ext cx="239316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erif 4 Light" pitchFamily="34" charset="0"/>
                <a:ea typeface="Source Serif 4 Light" pitchFamily="34" charset="-122"/>
                <a:cs typeface="Source Serif 4 Light" pitchFamily="34" charset="-120"/>
              </a:rPr>
              <a:t>05</a:t>
            </a:r>
            <a:endParaRPr lang="en-US" sz="1850" dirty="0"/>
          </a:p>
        </p:txBody>
      </p:sp>
      <p:sp>
        <p:nvSpPr>
          <p:cNvPr id="17" name="Shape 15"/>
          <p:cNvSpPr/>
          <p:nvPr/>
        </p:nvSpPr>
        <p:spPr>
          <a:xfrm>
            <a:off x="7434858" y="5528310"/>
            <a:ext cx="6357818" cy="30480"/>
          </a:xfrm>
          <a:prstGeom prst="rect">
            <a:avLst/>
          </a:prstGeom>
          <a:solidFill>
            <a:srgbClr val="BE49DF"/>
          </a:solidFill>
          <a:ln/>
        </p:spPr>
      </p:sp>
      <p:sp>
        <p:nvSpPr>
          <p:cNvPr id="18" name="Text 16"/>
          <p:cNvSpPr/>
          <p:nvPr/>
        </p:nvSpPr>
        <p:spPr>
          <a:xfrm>
            <a:off x="7434858" y="5708928"/>
            <a:ext cx="3270052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Customer Segmentation</a:t>
            </a:r>
            <a:endParaRPr lang="en-US" sz="22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013579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Revenue Insights</a:t>
            </a:r>
            <a:endParaRPr lang="en-US" sz="44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7724" y="2345769"/>
            <a:ext cx="8216265" cy="460105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9645491" y="2798207"/>
            <a:ext cx="396049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Gender Revenue Comparison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9645491" y="3389471"/>
            <a:ext cx="4154686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Male customers generate 2.1x more revenue than female customers, representing 68% of total revenue.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9645491" y="477785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Discount Impact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9645491" y="5369123"/>
            <a:ext cx="4154686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839 high-spending customers used discounts, with purchase amounts ranging from $62-$97.</a:t>
            </a:r>
            <a:endParaRPr lang="en-US" sz="18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963817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Customer Segmentation Analysis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3467576"/>
            <a:ext cx="291655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Segment Distribution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837724" y="4298156"/>
            <a:ext cx="2290048" cy="7898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6200"/>
              </a:lnSpc>
              <a:buNone/>
            </a:pPr>
            <a:r>
              <a:rPr lang="en-US" sz="62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3116</a:t>
            </a:r>
            <a:endParaRPr lang="en-US" sz="6200" dirty="0"/>
          </a:p>
        </p:txBody>
      </p:sp>
      <p:sp>
        <p:nvSpPr>
          <p:cNvPr id="6" name="Text 3"/>
          <p:cNvSpPr/>
          <p:nvPr/>
        </p:nvSpPr>
        <p:spPr>
          <a:xfrm>
            <a:off x="837724" y="5387102"/>
            <a:ext cx="2290048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Loyal Customers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837724" y="5882640"/>
            <a:ext cx="2290048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80% of customer base</a:t>
            </a:r>
            <a:endParaRPr lang="en-US" sz="1850" dirty="0"/>
          </a:p>
        </p:txBody>
      </p:sp>
      <p:sp>
        <p:nvSpPr>
          <p:cNvPr id="8" name="Text 5"/>
          <p:cNvSpPr/>
          <p:nvPr/>
        </p:nvSpPr>
        <p:spPr>
          <a:xfrm>
            <a:off x="3426976" y="4298156"/>
            <a:ext cx="2290048" cy="7898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6200"/>
              </a:lnSpc>
              <a:buNone/>
            </a:pPr>
            <a:r>
              <a:rPr lang="en-US" sz="62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701</a:t>
            </a:r>
            <a:endParaRPr lang="en-US" sz="6200" dirty="0"/>
          </a:p>
        </p:txBody>
      </p:sp>
      <p:sp>
        <p:nvSpPr>
          <p:cNvPr id="9" name="Text 6"/>
          <p:cNvSpPr/>
          <p:nvPr/>
        </p:nvSpPr>
        <p:spPr>
          <a:xfrm>
            <a:off x="3426976" y="5387102"/>
            <a:ext cx="2290048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Returning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3426976" y="5882640"/>
            <a:ext cx="2290048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18% of customers</a:t>
            </a:r>
            <a:endParaRPr lang="en-US" sz="1850" dirty="0"/>
          </a:p>
        </p:txBody>
      </p:sp>
      <p:sp>
        <p:nvSpPr>
          <p:cNvPr id="11" name="Text 8"/>
          <p:cNvSpPr/>
          <p:nvPr/>
        </p:nvSpPr>
        <p:spPr>
          <a:xfrm>
            <a:off x="6016228" y="4298156"/>
            <a:ext cx="2290048" cy="7898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6200"/>
              </a:lnSpc>
              <a:buNone/>
            </a:pPr>
            <a:r>
              <a:rPr lang="en-US" sz="62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83</a:t>
            </a:r>
            <a:endParaRPr lang="en-US" sz="6200" dirty="0"/>
          </a:p>
        </p:txBody>
      </p:sp>
      <p:sp>
        <p:nvSpPr>
          <p:cNvPr id="12" name="Text 9"/>
          <p:cNvSpPr/>
          <p:nvPr/>
        </p:nvSpPr>
        <p:spPr>
          <a:xfrm>
            <a:off x="6016228" y="5387102"/>
            <a:ext cx="2290048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New Customers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6016228" y="5882640"/>
            <a:ext cx="2290048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2% of customer base</a:t>
            </a:r>
            <a:endParaRPr lang="en-US" sz="18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013579"/>
            <a:ext cx="1068955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Subscription &amp; Age Group Performance</a:t>
            </a:r>
            <a:endParaRPr lang="en-US" sz="44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7724" y="2345769"/>
            <a:ext cx="8216265" cy="460105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9645491" y="291429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Key Findings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9645491" y="3505557"/>
            <a:ext cx="4154686" cy="1915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Young Adults lead revenue generation. Only 27% of customers subscribe, yet subscribed customers show strong repeat purchase behavior (958 of 3,476 repeat buyers).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9645491" y="5636062"/>
            <a:ext cx="415468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Average spend remains consistent: $59.49 (subscribed) vs $59.87 (non-subscribed).</a:t>
            </a:r>
            <a:endParaRPr lang="en-US" sz="18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9921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3987284"/>
            <a:ext cx="6055162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Interactive Dashboard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5050274"/>
            <a:ext cx="4158734" cy="2184202"/>
          </a:xfrm>
          <a:prstGeom prst="roundRect">
            <a:avLst>
              <a:gd name="adj" fmla="val 4603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D6BADD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107519" y="532007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Key Metrics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107519" y="5815608"/>
            <a:ext cx="361914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3.9K customers, $59.76 avg purchase, 3.75 avg rating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5235773" y="5050274"/>
            <a:ext cx="4158734" cy="2184202"/>
          </a:xfrm>
          <a:prstGeom prst="roundRect">
            <a:avLst>
              <a:gd name="adj" fmla="val 4603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D6BADD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5505569" y="5320070"/>
            <a:ext cx="3059311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Category Performance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505569" y="5815608"/>
            <a:ext cx="361914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Revenue and sales breakdowns across Clothing, Accessories, Footwear, Outerwear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9633823" y="5050274"/>
            <a:ext cx="4158853" cy="2184202"/>
          </a:xfrm>
          <a:prstGeom prst="roundRect">
            <a:avLst>
              <a:gd name="adj" fmla="val 4603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D6BADD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903619" y="532007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Interactive Filters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903619" y="5815608"/>
            <a:ext cx="3619262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Subscription, gender, category, and shipping type slicers for dynamic analysis</a:t>
            </a:r>
            <a:endParaRPr lang="en-US" sz="18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2026-02-02T10:17:06Z</dcterms:created>
  <dcterms:modified xsi:type="dcterms:W3CDTF">2026-02-02T10:17:06Z</dcterms:modified>
</cp:coreProperties>
</file>